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507" r:id="rId4"/>
    <p:sldId id="473" r:id="rId5"/>
    <p:sldId id="259" r:id="rId6"/>
    <p:sldId id="369" r:id="rId7"/>
    <p:sldId id="260" r:id="rId8"/>
    <p:sldId id="386" r:id="rId9"/>
    <p:sldId id="261" r:id="rId10"/>
    <p:sldId id="508" r:id="rId11"/>
    <p:sldId id="509" r:id="rId12"/>
    <p:sldId id="510" r:id="rId13"/>
    <p:sldId id="355" r:id="rId14"/>
    <p:sldId id="512" r:id="rId15"/>
    <p:sldId id="513" r:id="rId16"/>
    <p:sldId id="262" r:id="rId17"/>
    <p:sldId id="264" r:id="rId18"/>
    <p:sldId id="514" r:id="rId19"/>
    <p:sldId id="357" r:id="rId20"/>
    <p:sldId id="511" r:id="rId21"/>
    <p:sldId id="515" r:id="rId22"/>
    <p:sldId id="267" r:id="rId23"/>
    <p:sldId id="266" r:id="rId24"/>
    <p:sldId id="268" r:id="rId25"/>
    <p:sldId id="519" r:id="rId26"/>
    <p:sldId id="520" r:id="rId27"/>
    <p:sldId id="269" r:id="rId28"/>
    <p:sldId id="517" r:id="rId29"/>
    <p:sldId id="518" r:id="rId30"/>
    <p:sldId id="272" r:id="rId31"/>
    <p:sldId id="273" r:id="rId32"/>
    <p:sldId id="274" r:id="rId33"/>
    <p:sldId id="275" r:id="rId34"/>
    <p:sldId id="371" r:id="rId35"/>
  </p:sldIdLst>
  <p:sldSz cx="6858000" cy="9144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21" autoAdjust="0"/>
    <p:restoredTop sz="92457" autoAdjust="0"/>
  </p:normalViewPr>
  <p:slideViewPr>
    <p:cSldViewPr snapToGrid="0">
      <p:cViewPr>
        <p:scale>
          <a:sx n="126" d="100"/>
          <a:sy n="126" d="100"/>
        </p:scale>
        <p:origin x="3768" y="14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1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97100" y="696913"/>
            <a:ext cx="2616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5440B42-89F8-46A0-878A-D22283DE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66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79A2C-A703-440A-88E8-63B805CBF44D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000" dirty="0"/>
              <a:t>So small imbalances in these biologically controlled processes can make a big difference – either mitigating or enhancing rising CO2 levels.  That is an small imbalance can have, and is having, important feedback to the global climate.</a:t>
            </a:r>
          </a:p>
          <a:p>
            <a:pPr eaLnBrk="1" hangingPunct="1">
              <a:lnSpc>
                <a:spcPct val="90000"/>
              </a:lnSpc>
            </a:pPr>
            <a:endParaRPr lang="en-US" sz="1000" dirty="0"/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Because CO2 does not limit photosynthesis significantly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in the ocean, the biological pump does not take up and store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anthropogenic carbon directly. Rather, marine biological cycling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of carbon may undergo changes due to high CO2 concentrations,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via feedbacks in response to a changing climate. The speed with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which anthropogenic CO2 is taken up effectively by the ocean,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however, depends on how quickly surface waters are transported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and mixed into the intermediate and deep layers of the ocean. A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considerable amount of anthropogenic CO2 can be buffered or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neutralized by dissolution of CaCO3 from surface sediments in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the deep sea, but this process requires many thousands of years.</a:t>
            </a:r>
          </a:p>
          <a:p>
            <a:pPr eaLnBrk="1" hangingPunct="1">
              <a:lnSpc>
                <a:spcPct val="90000"/>
              </a:lnSpc>
            </a:pPr>
            <a:endParaRPr lang="en-US" sz="1000" dirty="0"/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Atmosphere contains ~ 780 </a:t>
            </a:r>
            <a:r>
              <a:rPr lang="en-US" sz="1000" dirty="0" err="1"/>
              <a:t>Pg</a:t>
            </a:r>
            <a:r>
              <a:rPr lang="en-US" sz="1000" dirty="0"/>
              <a:t> C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Soils ~ 1500 </a:t>
            </a:r>
            <a:r>
              <a:rPr lang="en-US" sz="1000" dirty="0" err="1"/>
              <a:t>Pg</a:t>
            </a:r>
            <a:r>
              <a:rPr lang="en-US" sz="1000" dirty="0"/>
              <a:t> C</a:t>
            </a:r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Plants ~ 560 </a:t>
            </a:r>
            <a:r>
              <a:rPr lang="en-US" sz="1000" dirty="0" err="1"/>
              <a:t>Pg</a:t>
            </a:r>
            <a:r>
              <a:rPr lang="en-US" sz="1000" dirty="0"/>
              <a:t> C</a:t>
            </a:r>
          </a:p>
          <a:p>
            <a:pPr eaLnBrk="1" hangingPunct="1">
              <a:lnSpc>
                <a:spcPct val="90000"/>
              </a:lnSpc>
            </a:pPr>
            <a:endParaRPr lang="en-US" sz="1000" dirty="0"/>
          </a:p>
          <a:p>
            <a:pPr eaLnBrk="1" hangingPunct="1">
              <a:lnSpc>
                <a:spcPct val="90000"/>
              </a:lnSpc>
            </a:pPr>
            <a:endParaRPr lang="en-US" sz="1000" dirty="0"/>
          </a:p>
          <a:p>
            <a:pPr eaLnBrk="1" hangingPunct="1">
              <a:lnSpc>
                <a:spcPct val="90000"/>
              </a:lnSpc>
            </a:pPr>
            <a:r>
              <a:rPr lang="en-US" sz="1000" dirty="0"/>
              <a:t>Sources are Schlesinger, IPCC WGI 2007, Houghton 2005, and </a:t>
            </a:r>
            <a:r>
              <a:rPr lang="en-US" sz="1000" dirty="0" err="1"/>
              <a:t>Canadell</a:t>
            </a:r>
            <a:r>
              <a:rPr lang="en-US" sz="1000" dirty="0"/>
              <a:t> et al. 2007</a:t>
            </a:r>
          </a:p>
          <a:p>
            <a:pPr eaLnBrk="1" hangingPunct="1">
              <a:lnSpc>
                <a:spcPct val="9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7488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EA71D9A-99EC-4F7E-9480-C58C3A85B894}" type="slidenum">
              <a:rPr lang="en-AU" smtClean="0"/>
              <a:pPr eaLnBrk="1" hangingPunct="1"/>
              <a:t>13</a:t>
            </a:fld>
            <a:endParaRPr lang="en-AU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dirty="0">
                <a:latin typeface="Arial" pitchFamily="34" charset="0"/>
              </a:rPr>
              <a:t>Residue is included in the land sink</a:t>
            </a:r>
          </a:p>
        </p:txBody>
      </p:sp>
    </p:spTree>
    <p:extLst>
      <p:ext uri="{BB962C8B-B14F-4D97-AF65-F5344CB8AC3E}">
        <p14:creationId xmlns:p14="http://schemas.microsoft.com/office/powerpoint/2010/main" val="3673604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07F629-9D6B-46F3-922D-F2A376CCB8BA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3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3F3CAF-DC2E-4C3F-A3E9-223FECECAF97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The aquatic fern </a:t>
            </a:r>
            <a:r>
              <a:rPr lang="en-US" i="1" dirty="0" err="1"/>
              <a:t>Azolla</a:t>
            </a:r>
            <a:r>
              <a:rPr lang="en-US" dirty="0"/>
              <a:t> is the only fern that can fix nitrogen. It does so by virtue of a symbiotic association with a </a:t>
            </a:r>
            <a:r>
              <a:rPr lang="en-US" dirty="0" err="1"/>
              <a:t>cyanobacterium</a:t>
            </a:r>
            <a:r>
              <a:rPr lang="en-US" dirty="0"/>
              <a:t> (</a:t>
            </a:r>
            <a:r>
              <a:rPr lang="en-US" i="1" dirty="0"/>
              <a:t>Anabaena </a:t>
            </a:r>
            <a:r>
              <a:rPr lang="en-US" i="1" dirty="0" err="1"/>
              <a:t>azollae</a:t>
            </a:r>
            <a:r>
              <a:rPr lang="en-US" dirty="0"/>
              <a:t>). </a:t>
            </a:r>
            <a:r>
              <a:rPr lang="en-US" i="1" dirty="0" err="1"/>
              <a:t>Azolla</a:t>
            </a:r>
            <a:r>
              <a:rPr lang="en-US" dirty="0"/>
              <a:t> is found worldwide and is sometimes used as a valuable source of nitrogen for agriculture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Young plants of red alder (</a:t>
            </a:r>
            <a:r>
              <a:rPr lang="en-US" i="1" dirty="0" err="1"/>
              <a:t>Alnus</a:t>
            </a:r>
            <a:r>
              <a:rPr lang="en-US" i="1" dirty="0"/>
              <a:t> </a:t>
            </a:r>
            <a:r>
              <a:rPr lang="en-US" i="1" dirty="0" err="1"/>
              <a:t>rubra</a:t>
            </a:r>
            <a:r>
              <a:rPr lang="en-US" dirty="0"/>
              <a:t>). Alder is a N-fixing plant that forms a symbiotic association with bacteria (more specifically an </a:t>
            </a:r>
            <a:r>
              <a:rPr lang="en-US" dirty="0" err="1"/>
              <a:t>actinomycete</a:t>
            </a:r>
            <a:r>
              <a:rPr lang="en-US" dirty="0"/>
              <a:t>) of the genus </a:t>
            </a:r>
            <a:r>
              <a:rPr lang="en-US" i="1" dirty="0" err="1"/>
              <a:t>Frankia</a:t>
            </a:r>
            <a:r>
              <a:rPr lang="en-US" dirty="0"/>
              <a:t>.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i="1" dirty="0" err="1"/>
              <a:t>Lobaria</a:t>
            </a:r>
            <a:r>
              <a:rPr lang="en-US" i="1" dirty="0"/>
              <a:t> </a:t>
            </a:r>
            <a:r>
              <a:rPr lang="en-US" i="1" dirty="0" err="1"/>
              <a:t>pulmonaria</a:t>
            </a:r>
            <a:r>
              <a:rPr lang="en-US" dirty="0"/>
              <a:t>, a common N-fixing lichen in Pacific Northwest forests. The nitrogen-fixing </a:t>
            </a:r>
            <a:r>
              <a:rPr lang="en-US" dirty="0" err="1"/>
              <a:t>symbiont</a:t>
            </a:r>
            <a:r>
              <a:rPr lang="en-US" dirty="0"/>
              <a:t> is the </a:t>
            </a:r>
            <a:r>
              <a:rPr lang="en-US" dirty="0" err="1"/>
              <a:t>cyanobacterium</a:t>
            </a:r>
            <a:r>
              <a:rPr lang="en-US" dirty="0"/>
              <a:t> </a:t>
            </a:r>
            <a:r>
              <a:rPr lang="en-US" i="1" dirty="0" err="1"/>
              <a:t>Nostoc</a:t>
            </a:r>
            <a:r>
              <a:rPr lang="en-US" dirty="0"/>
              <a:t> which is to be found in pockets within the lichen referred to as </a:t>
            </a:r>
            <a:r>
              <a:rPr lang="en-US" dirty="0" err="1"/>
              <a:t>cephalodia</a:t>
            </a:r>
            <a:r>
              <a:rPr lang="en-US" dirty="0"/>
              <a:t>. Lichens such as this are a major source of N in old growth forests. </a:t>
            </a:r>
          </a:p>
        </p:txBody>
      </p:sp>
    </p:spTree>
    <p:extLst>
      <p:ext uri="{BB962C8B-B14F-4D97-AF65-F5344CB8AC3E}">
        <p14:creationId xmlns:p14="http://schemas.microsoft.com/office/powerpoint/2010/main" val="43908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Gress</a:t>
            </a:r>
            <a:r>
              <a:rPr lang="en-US" dirty="0"/>
              <a:t> et al. 2007:</a:t>
            </a:r>
          </a:p>
          <a:p>
            <a:endParaRPr lang="en-US" dirty="0"/>
          </a:p>
          <a:p>
            <a:r>
              <a:rPr lang="en-US" dirty="0"/>
              <a:t>Nutrient limitation is of great economic and ecological</a:t>
            </a:r>
          </a:p>
          <a:p>
            <a:r>
              <a:rPr lang="en-US" dirty="0"/>
              <a:t>importance because it can constrain the productivity</a:t>
            </a:r>
          </a:p>
          <a:p>
            <a:r>
              <a:rPr lang="en-US" dirty="0"/>
              <a:t>of agricultural and natural ecosystems. Billions of</a:t>
            </a:r>
          </a:p>
          <a:p>
            <a:r>
              <a:rPr lang="en-US" dirty="0"/>
              <a:t>dollars are spent every year on the production and use</a:t>
            </a:r>
          </a:p>
          <a:p>
            <a:r>
              <a:rPr lang="en-US" dirty="0"/>
              <a:t>of fertilizers in the United States alone (National</a:t>
            </a:r>
          </a:p>
          <a:p>
            <a:r>
              <a:rPr lang="en-US" dirty="0"/>
              <a:t>Agricultural Statistics Service 2005), and since global</a:t>
            </a:r>
          </a:p>
          <a:p>
            <a:r>
              <a:rPr lang="en-US" dirty="0"/>
              <a:t>food production is highly dependent on nutrient</a:t>
            </a:r>
          </a:p>
          <a:p>
            <a:r>
              <a:rPr lang="en-US" dirty="0"/>
              <a:t>additions, as the human population grows this expenditure</a:t>
            </a:r>
          </a:p>
          <a:p>
            <a:r>
              <a:rPr lang="en-US" dirty="0"/>
              <a:t>is likely to remain significant (</a:t>
            </a:r>
            <a:r>
              <a:rPr lang="en-US" dirty="0" err="1"/>
              <a:t>Smil</a:t>
            </a:r>
            <a:r>
              <a:rPr lang="en-US" dirty="0"/>
              <a:t> 2001).</a:t>
            </a:r>
          </a:p>
          <a:p>
            <a:r>
              <a:rPr lang="en-US" dirty="0"/>
              <a:t>Nutrient limitations not only constrain ecosystem</a:t>
            </a:r>
          </a:p>
          <a:p>
            <a:r>
              <a:rPr lang="en-US" dirty="0"/>
              <a:t>productivity, but also influence its composition, diversity,</a:t>
            </a:r>
          </a:p>
          <a:p>
            <a:r>
              <a:rPr lang="en-US" dirty="0"/>
              <a:t>interspecific interactions, and cycling of other</a:t>
            </a:r>
          </a:p>
          <a:p>
            <a:r>
              <a:rPr lang="en-US" dirty="0"/>
              <a:t>essential materials (</a:t>
            </a:r>
            <a:r>
              <a:rPr lang="en-US" dirty="0" err="1"/>
              <a:t>Vitousek</a:t>
            </a:r>
            <a:r>
              <a:rPr lang="en-US" dirty="0"/>
              <a:t> 2004).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440B42-89F8-46A0-878A-D22283DE725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7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B42FBB-9074-4824-BC59-1CCD5DD15B34}" type="slidenum">
              <a:rPr lang="en-US"/>
              <a:pPr eaLnBrk="1" hangingPunct="1"/>
              <a:t>33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Magill et al 2004</a:t>
            </a:r>
          </a:p>
          <a:p>
            <a:pPr eaLnBrk="1" hangingPunct="1"/>
            <a:r>
              <a:rPr lang="en-US" dirty="0"/>
              <a:t>Zak et al. 1989 CJFR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Schlesinger &amp; Bernhardt 2013 from Levin 1989</a:t>
            </a:r>
          </a:p>
          <a:p>
            <a:pPr eaLnBrk="1" hangingPunct="1"/>
            <a:r>
              <a:rPr lang="en-US" dirty="0"/>
              <a:t>NPP vs N inputs to terrestrial, marine, &amp; aquatic systems</a:t>
            </a:r>
          </a:p>
        </p:txBody>
      </p:sp>
    </p:spTree>
    <p:extLst>
      <p:ext uri="{BB962C8B-B14F-4D97-AF65-F5344CB8AC3E}">
        <p14:creationId xmlns:p14="http://schemas.microsoft.com/office/powerpoint/2010/main" val="411339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F285-77E1-46A9-AA9F-78644CE26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ECF6B-1B12-4D88-81D3-E3FD31B24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1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B3297-5C4A-40CC-848F-100607EC2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2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9463C-29CE-4DC8-8755-A8E2E7A62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3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1EB22-8CD4-4AC2-ACD3-D80F84220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70158-A11B-4BE7-A1D8-564E7A096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8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46929-3C5F-4B09-8AC2-9384EA43B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9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0E488-A013-46CA-A412-BD1C906D8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2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03224-563E-4DB9-91A0-A8FE842A8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0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4F65-A681-4E8B-9B8D-3E40B23D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7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BFBC8-B46D-4154-A34D-2C9B6192F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8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49585EB-EEDB-42D0-81AB-5FE19FD11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354263"/>
            <a:ext cx="59880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735513" y="3522663"/>
            <a:ext cx="1403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Photic Zone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748213" y="5922963"/>
            <a:ext cx="1352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Deep water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673350" y="3606800"/>
            <a:ext cx="598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(NPP)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630613" y="5421313"/>
            <a:ext cx="137318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“Biological Pump”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0050" y="4202113"/>
            <a:ext cx="120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Degraded to </a:t>
            </a:r>
            <a:br>
              <a:rPr lang="en-US" sz="1200"/>
            </a:br>
            <a:r>
              <a:rPr lang="en-US" sz="1200"/>
              <a:t>CO</a:t>
            </a:r>
            <a:r>
              <a:rPr lang="en-US" sz="1200" baseline="-25000"/>
              <a:t>2</a:t>
            </a:r>
            <a:r>
              <a:rPr lang="en-US" sz="1200"/>
              <a:t>, NO</a:t>
            </a:r>
            <a:r>
              <a:rPr lang="en-US" sz="1200" baseline="-25000"/>
              <a:t>3</a:t>
            </a:r>
            <a:r>
              <a:rPr lang="en-US" sz="1200"/>
              <a:t>, PO</a:t>
            </a:r>
            <a:r>
              <a:rPr lang="en-US" sz="1200" baseline="-25000"/>
              <a:t>4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344738" y="6329363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/>
              <a:t>Continued decay and </a:t>
            </a:r>
            <a:br>
              <a:rPr lang="en-US" sz="1200"/>
            </a:br>
            <a:r>
              <a:rPr lang="en-US" sz="1200"/>
              <a:t>nutrient release</a:t>
            </a:r>
            <a:endParaRPr lang="en-US" sz="1200" baseline="-2500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130675" y="8529638"/>
            <a:ext cx="179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NEP &gt; 0 resulting in O</a:t>
            </a:r>
            <a:r>
              <a:rPr lang="en-US" sz="1200" baseline="-25000"/>
              <a:t>2</a:t>
            </a:r>
            <a:r>
              <a:rPr lang="en-US" sz="1200"/>
              <a:t> </a:t>
            </a:r>
            <a:br>
              <a:rPr lang="en-US" sz="1200"/>
            </a:br>
            <a:r>
              <a:rPr lang="en-US" sz="1200"/>
              <a:t>release to atmosphere</a:t>
            </a:r>
            <a:endParaRPr lang="en-US" sz="1200" baseline="-2500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002088" y="7859713"/>
            <a:ext cx="1927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~80% on continental shelf</a:t>
            </a:r>
            <a:endParaRPr lang="en-US" sz="1200" baseline="-25000"/>
          </a:p>
        </p:txBody>
      </p:sp>
      <p:sp>
        <p:nvSpPr>
          <p:cNvPr id="2059" name="Freeform 11"/>
          <p:cNvSpPr>
            <a:spLocks/>
          </p:cNvSpPr>
          <p:nvPr/>
        </p:nvSpPr>
        <p:spPr bwMode="auto">
          <a:xfrm>
            <a:off x="3597275" y="8129588"/>
            <a:ext cx="474663" cy="633412"/>
          </a:xfrm>
          <a:custGeom>
            <a:avLst/>
            <a:gdLst>
              <a:gd name="T0" fmla="*/ 230 w 299"/>
              <a:gd name="T1" fmla="*/ 0 h 399"/>
              <a:gd name="T2" fmla="*/ 0 w 299"/>
              <a:gd name="T3" fmla="*/ 399 h 399"/>
              <a:gd name="T4" fmla="*/ 299 w 299"/>
              <a:gd name="T5" fmla="*/ 399 h 399"/>
              <a:gd name="T6" fmla="*/ 0 60000 65536"/>
              <a:gd name="T7" fmla="*/ 0 60000 65536"/>
              <a:gd name="T8" fmla="*/ 0 60000 65536"/>
              <a:gd name="T9" fmla="*/ 0 w 299"/>
              <a:gd name="T10" fmla="*/ 0 h 399"/>
              <a:gd name="T11" fmla="*/ 299 w 299"/>
              <a:gd name="T12" fmla="*/ 399 h 3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9" h="399">
                <a:moveTo>
                  <a:pt x="230" y="0"/>
                </a:moveTo>
                <a:lnTo>
                  <a:pt x="0" y="399"/>
                </a:lnTo>
                <a:lnTo>
                  <a:pt x="299" y="399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65100" y="80963"/>
            <a:ext cx="65992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Marine NPP</a:t>
            </a:r>
          </a:p>
          <a:p>
            <a:pPr eaLnBrk="1" hangingPunct="1"/>
            <a:r>
              <a:rPr lang="en-US"/>
              <a:t>	20-44 Pg C/yr  -&gt; 30-60 % global NPP (land + sea)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	Greatest per unit area in photic zone, coastal, &amp; 	upwelling areas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	80% of total in open ocean due to large area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ED8280B-B957-E14A-BFB7-C6F2DD806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6" y="296093"/>
            <a:ext cx="6173229" cy="87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4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EC1150-C26F-DC4C-9C1D-C60DE49C3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7000"/>
            <a:ext cx="6400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7971E9-30DB-5D4F-8745-0F6C3DE70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085850"/>
            <a:ext cx="6350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80344" y="426028"/>
            <a:ext cx="61841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200" dirty="0"/>
              <a:t>Mother nature mitigates</a:t>
            </a:r>
            <a:br>
              <a:rPr lang="en-US" sz="3200" dirty="0"/>
            </a:br>
            <a:r>
              <a:rPr lang="en-US" sz="3200" dirty="0"/>
              <a:t> climate change to some extent.</a:t>
            </a:r>
            <a:endParaRPr lang="en-AU" sz="1400" dirty="0">
              <a:latin typeface="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2" y="2080504"/>
            <a:ext cx="6444890" cy="48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85946D-460A-D948-9255-9137183DB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838200"/>
            <a:ext cx="57785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09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8C7B1-C810-D841-9C92-2AB3AF28E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760413"/>
            <a:ext cx="31273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7156450"/>
            <a:ext cx="4656137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1919288" y="4000500"/>
            <a:ext cx="2727325" cy="2762250"/>
            <a:chOff x="885" y="1296"/>
            <a:chExt cx="3320" cy="3462"/>
          </a:xfrm>
        </p:grpSpPr>
        <p:pic>
          <p:nvPicPr>
            <p:cNvPr id="7176" name="Picture 5" descr="greening of Earth 1"/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" y="1296"/>
              <a:ext cx="3320" cy="1692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7" name="Picture 6" descr="greening of Earth 2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" y="3053"/>
              <a:ext cx="3320" cy="1705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466725" y="4476750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latin typeface="Times New Roman" pitchFamily="18" charset="0"/>
              </a:rPr>
              <a:t>Jan. - Feb.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469900" y="6029325"/>
            <a:ext cx="125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latin typeface="Times New Roman" pitchFamily="18" charset="0"/>
              </a:rPr>
              <a:t>July - Aug.</a:t>
            </a:r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1676400" y="3457575"/>
            <a:ext cx="3114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/>
              <a:t>The Breathing Earth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647950"/>
            <a:ext cx="26336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733675"/>
            <a:ext cx="314325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590925" y="3098800"/>
            <a:ext cx="2271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00"/>
                </a:solidFill>
              </a:rPr>
              <a:t>27 % increase in </a:t>
            </a:r>
          </a:p>
          <a:p>
            <a:pPr eaLnBrk="1" hangingPunct="1"/>
            <a:r>
              <a:rPr lang="en-US" sz="2000" b="1">
                <a:solidFill>
                  <a:srgbClr val="FFFF00"/>
                </a:solidFill>
              </a:rPr>
              <a:t>NPP after 4 years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94150" y="6724650"/>
            <a:ext cx="221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Hamilton et al. 2002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95325" y="1393825"/>
            <a:ext cx="5856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/>
              <a:t>Duke FACE Experiment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AF3DA-3D84-1743-9024-13D30871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19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3" y="219455"/>
            <a:ext cx="5875834" cy="469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0" y="5453234"/>
            <a:ext cx="6437361" cy="27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9100" y="4103828"/>
            <a:ext cx="1423673" cy="109728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6158" y="4219654"/>
            <a:ext cx="2847345" cy="117042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0313" y="4328163"/>
            <a:ext cx="2847345" cy="590839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7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514350"/>
            <a:ext cx="624522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779713"/>
            <a:ext cx="597852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BAEF0-D031-D743-ACCB-DAA99914FEF3}"/>
              </a:ext>
            </a:extLst>
          </p:cNvPr>
          <p:cNvSpPr txBox="1"/>
          <p:nvPr/>
        </p:nvSpPr>
        <p:spPr>
          <a:xfrm>
            <a:off x="1636765" y="3793142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Global N Cycle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42B2151-E820-7F4A-8AB4-DA2AC1AB1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37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6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86E87C8-DBA6-3D4D-BD4B-82C3C88C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381484"/>
            <a:ext cx="35877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41A9D1-B8C6-B346-8A15-1C203314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4450556"/>
            <a:ext cx="3469014" cy="262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0D9FFA-2C62-B449-A128-A35A2CB6317B}"/>
              </a:ext>
            </a:extLst>
          </p:cNvPr>
          <p:cNvSpPr/>
          <p:nvPr/>
        </p:nvSpPr>
        <p:spPr>
          <a:xfrm>
            <a:off x="1635125" y="5244045"/>
            <a:ext cx="281955" cy="181583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434742-D5AE-D64B-BE9C-18C71D943776}"/>
              </a:ext>
            </a:extLst>
          </p:cNvPr>
          <p:cNvSpPr/>
          <p:nvPr/>
        </p:nvSpPr>
        <p:spPr>
          <a:xfrm>
            <a:off x="3228654" y="5866615"/>
            <a:ext cx="594365" cy="126460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76296-C6F4-DB4E-AF2F-6C927CF76662}"/>
              </a:ext>
            </a:extLst>
          </p:cNvPr>
          <p:cNvSpPr/>
          <p:nvPr/>
        </p:nvSpPr>
        <p:spPr>
          <a:xfrm>
            <a:off x="3879923" y="6082402"/>
            <a:ext cx="388752" cy="91070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F006C-3379-7E43-ACF7-7D70E6F1BE18}"/>
              </a:ext>
            </a:extLst>
          </p:cNvPr>
          <p:cNvSpPr/>
          <p:nvPr/>
        </p:nvSpPr>
        <p:spPr>
          <a:xfrm>
            <a:off x="1868487" y="6236267"/>
            <a:ext cx="277699" cy="156097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A77107-1129-F34A-A7AE-9FDA7065A806}"/>
              </a:ext>
            </a:extLst>
          </p:cNvPr>
          <p:cNvSpPr/>
          <p:nvPr/>
        </p:nvSpPr>
        <p:spPr>
          <a:xfrm>
            <a:off x="3044459" y="6173471"/>
            <a:ext cx="513353" cy="110563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D3C618-BDD5-C54C-84F0-F19489986444}"/>
              </a:ext>
            </a:extLst>
          </p:cNvPr>
          <p:cNvSpPr/>
          <p:nvPr/>
        </p:nvSpPr>
        <p:spPr>
          <a:xfrm>
            <a:off x="4495165" y="6079734"/>
            <a:ext cx="513353" cy="110563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1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076450"/>
            <a:ext cx="62674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5A7F0F-6840-3E49-93ED-E8A2D933AAF7}"/>
              </a:ext>
            </a:extLst>
          </p:cNvPr>
          <p:cNvGrpSpPr/>
          <p:nvPr/>
        </p:nvGrpSpPr>
        <p:grpSpPr>
          <a:xfrm>
            <a:off x="876660" y="1252357"/>
            <a:ext cx="4873690" cy="7505144"/>
            <a:chOff x="301625" y="168275"/>
            <a:chExt cx="6076950" cy="869315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169863"/>
              <a:ext cx="1957388" cy="293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175" y="168275"/>
              <a:ext cx="2170113" cy="217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" y="3248025"/>
              <a:ext cx="2293938" cy="3055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475" y="2489200"/>
              <a:ext cx="2563813" cy="203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6465888"/>
              <a:ext cx="2979738" cy="223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888" y="4665663"/>
              <a:ext cx="2833687" cy="175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0" y="6621463"/>
              <a:ext cx="2692400" cy="223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65B1490-D38E-0F46-A60A-04CF38A7BBBE}"/>
              </a:ext>
            </a:extLst>
          </p:cNvPr>
          <p:cNvSpPr txBox="1"/>
          <p:nvPr/>
        </p:nvSpPr>
        <p:spPr>
          <a:xfrm>
            <a:off x="1365877" y="341629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living &amp; symbiotic (mutualistic)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ghemoglobin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737225"/>
            <a:ext cx="30099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71488" y="8553450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Leghemoglobin</a:t>
            </a:r>
          </a:p>
        </p:txBody>
      </p:sp>
      <p:pic>
        <p:nvPicPr>
          <p:cNvPr id="13316" name="Picture 4" descr="Human hemoglobin structure chain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5783263"/>
            <a:ext cx="27432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27363" y="8599488"/>
            <a:ext cx="327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Human hemoglobin, chain A</a:t>
            </a:r>
          </a:p>
        </p:txBody>
      </p:sp>
      <p:pic>
        <p:nvPicPr>
          <p:cNvPr id="13318" name="Picture 6" descr="Legume nodule pink from leghemoglo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776413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D057E-5E7C-2195-99A5-9E5A091F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596"/>
            <a:ext cx="6858000" cy="59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9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A135AE5-6B33-ABD7-D342-D6EB09FCC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0" y="0"/>
            <a:ext cx="604761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32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85624-6F19-1947-8937-74311F4AE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6261C-0A73-EE42-A642-58DBE6790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0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E593A-6E58-F948-BD50-AD226AF80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D3D542-2D82-B0AD-48A1-78F8D3080062}"/>
              </a:ext>
            </a:extLst>
          </p:cNvPr>
          <p:cNvSpPr txBox="1"/>
          <p:nvPr/>
        </p:nvSpPr>
        <p:spPr>
          <a:xfrm>
            <a:off x="2194560" y="376936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Global N Cycle</a:t>
            </a:r>
          </a:p>
        </p:txBody>
      </p:sp>
    </p:spTree>
    <p:extLst>
      <p:ext uri="{BB962C8B-B14F-4D97-AF65-F5344CB8AC3E}">
        <p14:creationId xmlns:p14="http://schemas.microsoft.com/office/powerpoint/2010/main" val="94290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9F8D4D-9B31-C747-A96F-9410AE23752F}"/>
              </a:ext>
            </a:extLst>
          </p:cNvPr>
          <p:cNvSpPr txBox="1"/>
          <p:nvPr/>
        </p:nvSpPr>
        <p:spPr>
          <a:xfrm>
            <a:off x="1439917" y="641131"/>
            <a:ext cx="3967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Global Nutrient Cycles</a:t>
            </a:r>
          </a:p>
          <a:p>
            <a:pPr algn="ctr"/>
            <a:r>
              <a:rPr lang="en-US" dirty="0"/>
              <a:t>(AKA Global Biogeochemical Cycles)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32A2C-0B9E-9046-9CEF-5FD71044502A}"/>
              </a:ext>
            </a:extLst>
          </p:cNvPr>
          <p:cNvSpPr txBox="1"/>
          <p:nvPr/>
        </p:nvSpPr>
        <p:spPr>
          <a:xfrm>
            <a:off x="2144110" y="469812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Global C Cycle</a:t>
            </a:r>
          </a:p>
        </p:txBody>
      </p:sp>
    </p:spTree>
    <p:extLst>
      <p:ext uri="{BB962C8B-B14F-4D97-AF65-F5344CB8AC3E}">
        <p14:creationId xmlns:p14="http://schemas.microsoft.com/office/powerpoint/2010/main" val="3344992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itz Ha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27338"/>
            <a:ext cx="2763838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fertilizer fac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6024563"/>
            <a:ext cx="384651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25788" y="2770188"/>
            <a:ext cx="3560762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</a:rPr>
              <a:t>The Haber Process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</a:rPr>
              <a:t>3CH</a:t>
            </a:r>
            <a:r>
              <a:rPr lang="en-US" sz="2000" baseline="-25000" dirty="0">
                <a:latin typeface="Times New Roman" pitchFamily="18" charset="0"/>
              </a:rPr>
              <a:t>4</a:t>
            </a:r>
            <a:r>
              <a:rPr lang="en-US" sz="2000" dirty="0">
                <a:latin typeface="Times New Roman" pitchFamily="18" charset="0"/>
              </a:rPr>
              <a:t> + 6 H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O </a:t>
            </a:r>
            <a:r>
              <a:rPr lang="en-US" sz="2000" dirty="0">
                <a:latin typeface="Times New Roman" pitchFamily="18" charset="0"/>
                <a:sym typeface="Wingdings" pitchFamily="2" charset="2"/>
              </a:rPr>
              <a:t>=&gt;3CO</a:t>
            </a:r>
            <a:r>
              <a:rPr lang="en-US" sz="2000" baseline="-25000" dirty="0">
                <a:latin typeface="Times New Roman" pitchFamily="18" charset="0"/>
                <a:sym typeface="Wingdings" pitchFamily="2" charset="2"/>
              </a:rPr>
              <a:t>2</a:t>
            </a:r>
            <a:r>
              <a:rPr lang="en-US" sz="2000" dirty="0">
                <a:latin typeface="Times New Roman" pitchFamily="18" charset="0"/>
                <a:sym typeface="Wingdings" pitchFamily="2" charset="2"/>
              </a:rPr>
              <a:t> + 12 H</a:t>
            </a:r>
            <a:r>
              <a:rPr lang="en-US" sz="2000" baseline="-25000" dirty="0">
                <a:latin typeface="Times New Roman" pitchFamily="18" charset="0"/>
                <a:sym typeface="Wingdings" pitchFamily="2" charset="2"/>
              </a:rPr>
              <a:t>2</a:t>
            </a:r>
            <a:endParaRPr lang="en-US" sz="2000" baseline="-25000" dirty="0">
              <a:latin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</a:rPr>
              <a:t>4N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 + 12 H</a:t>
            </a:r>
            <a:r>
              <a:rPr lang="en-US" sz="2400" baseline="-25000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 + catalyst ==&gt; 8 NH</a:t>
            </a:r>
            <a:r>
              <a:rPr lang="en-US" sz="2400" baseline="-25000" dirty="0">
                <a:latin typeface="Times New Roman" pitchFamily="18" charset="0"/>
              </a:rPr>
              <a:t>3</a:t>
            </a:r>
            <a:endParaRPr lang="en-US" sz="2400" b="1" dirty="0">
              <a:latin typeface="Times New Roman" pitchFamily="18" charset="0"/>
            </a:endParaRPr>
          </a:p>
          <a:p>
            <a:endParaRPr lang="en-US" sz="1600" dirty="0">
              <a:latin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</a:rPr>
              <a:t>at 500</a:t>
            </a:r>
            <a:r>
              <a:rPr lang="en-US" sz="1600" baseline="30000" dirty="0">
                <a:latin typeface="Times New Roman" pitchFamily="18" charset="0"/>
              </a:rPr>
              <a:t>o</a:t>
            </a:r>
            <a:r>
              <a:rPr lang="en-US" sz="1600" dirty="0">
                <a:latin typeface="Times New Roman" pitchFamily="18" charset="0"/>
              </a:rPr>
              <a:t>C &amp; several hundred atmospheres of pressure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57175" y="1131888"/>
            <a:ext cx="6600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/>
              <a:t>Humans Fix Nitrogen Too !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19125" y="5975350"/>
            <a:ext cx="157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</a:rPr>
              <a:t>Fritz Haber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4CEED-B9DC-9B6C-3F38-2701A3009E3C}"/>
              </a:ext>
            </a:extLst>
          </p:cNvPr>
          <p:cNvSpPr txBox="1"/>
          <p:nvPr/>
        </p:nvSpPr>
        <p:spPr>
          <a:xfrm>
            <a:off x="279400" y="6591042"/>
            <a:ext cx="231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radiolab.org</a:t>
            </a:r>
            <a:r>
              <a:rPr lang="en-US" sz="900" dirty="0"/>
              <a:t>/episodes/180132-how-do-you-solve-problem-fritz-haber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960438"/>
            <a:ext cx="5268912" cy="784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300538" y="8597900"/>
            <a:ext cx="1560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Galloway et al. 2004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16013" y="252413"/>
            <a:ext cx="5176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/>
              <a:t>Atmospheric N deposition has increased in time &amp; space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036763" y="2981325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1860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008188" y="5413375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1990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003425" y="7856538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2050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994025"/>
            <a:ext cx="30448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795963"/>
            <a:ext cx="3071812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871913"/>
            <a:ext cx="286385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hange in nitrogen inpu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0"/>
            <a:ext cx="3970338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781425" y="2686050"/>
            <a:ext cx="982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/>
              <a:t>Vitousek 1994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2478088"/>
            <a:ext cx="2852737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60363" y="5041900"/>
            <a:ext cx="3429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N saturation may: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deplete soils of exchangeable nutrient </a:t>
            </a:r>
            <a:r>
              <a:rPr lang="en-US" dirty="0" err="1"/>
              <a:t>cations</a:t>
            </a:r>
            <a:endParaRPr lang="en-US" dirty="0"/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increase toxic Al</a:t>
            </a:r>
            <a:r>
              <a:rPr lang="en-US" baseline="30000" dirty="0"/>
              <a:t>+++ </a:t>
            </a:r>
            <a:r>
              <a:rPr lang="en-US" dirty="0"/>
              <a:t>levels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alter soil- and stream-water chemistry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 reduce the growth of trees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 reduce species diversity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2738" y="1427163"/>
            <a:ext cx="6243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latin typeface="Times New Roman" pitchFamily="18" charset="0"/>
              </a:rPr>
              <a:t>Nitrogen saturation is a sustained supply of available N in excess of biotic demand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875088" y="6049963"/>
            <a:ext cx="1362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00"/>
                </a:solidFill>
              </a:rPr>
              <a:t>+50 kg N/ha*yr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865563" y="7993063"/>
            <a:ext cx="1460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00"/>
                </a:solidFill>
              </a:rPr>
              <a:t>+150 kg N/ha*yr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908425" y="4135438"/>
            <a:ext cx="144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00"/>
                </a:solidFill>
              </a:rPr>
              <a:t>Ambient N input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990975" y="2287588"/>
            <a:ext cx="242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After 13 years of N additions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62000" y="655638"/>
            <a:ext cx="56086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You can too much of a good thing!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68513"/>
            <a:ext cx="1689650" cy="1328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425A7A-FC24-7B48-B722-4E8665558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584" y="3537078"/>
            <a:ext cx="1689650" cy="1337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FA9177-0C85-354A-94FD-0CC6B1A3647F}"/>
              </a:ext>
            </a:extLst>
          </p:cNvPr>
          <p:cNvSpPr txBox="1"/>
          <p:nvPr/>
        </p:nvSpPr>
        <p:spPr>
          <a:xfrm>
            <a:off x="1050373" y="4865739"/>
            <a:ext cx="11480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300" dirty="0"/>
              <a:t>Schlesinger &amp; Bernhardt 2013 from Levin 1989</a:t>
            </a:r>
          </a:p>
          <a:p>
            <a:pPr eaLnBrk="1" hangingPunct="1"/>
            <a:r>
              <a:rPr lang="en-US" sz="300" dirty="0"/>
              <a:t>NPP vs N inputs to terrestrial, marine, &amp; aquatic systems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4268CB-8CCE-C546-BF6D-B0B2AED07D04}"/>
              </a:ext>
            </a:extLst>
          </p:cNvPr>
          <p:cNvSpPr/>
          <p:nvPr/>
        </p:nvSpPr>
        <p:spPr>
          <a:xfrm>
            <a:off x="1037228" y="3369647"/>
            <a:ext cx="688009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400" dirty="0"/>
              <a:t>Zak et al. 1989 CJFR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20" y="4041714"/>
            <a:ext cx="3579405" cy="23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20" y="6550435"/>
            <a:ext cx="3579405" cy="242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88" y="1777864"/>
            <a:ext cx="3913471" cy="207948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299" y="244640"/>
            <a:ext cx="6347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these the shadows of the things that Will be, 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are they shadows of things that May be, only?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075637"/>
            <a:ext cx="1239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Dickens</a:t>
            </a:r>
          </a:p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Christmas Carol</a:t>
            </a:r>
          </a:p>
        </p:txBody>
      </p:sp>
    </p:spTree>
    <p:extLst>
      <p:ext uri="{BB962C8B-B14F-4D97-AF65-F5344CB8AC3E}">
        <p14:creationId xmlns:p14="http://schemas.microsoft.com/office/powerpoint/2010/main" val="3643068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B60C032-49A5-A041-A95D-E56526CB8CDC}"/>
              </a:ext>
            </a:extLst>
          </p:cNvPr>
          <p:cNvSpPr txBox="1"/>
          <p:nvPr/>
        </p:nvSpPr>
        <p:spPr>
          <a:xfrm>
            <a:off x="669234" y="1624456"/>
            <a:ext cx="584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breathing Earth</a:t>
            </a:r>
          </a:p>
          <a:p>
            <a:pPr algn="ct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the processes involved depends on the time scale.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463B34-DEA4-C84C-AF8A-8157C532AC8E}"/>
              </a:ext>
            </a:extLst>
          </p:cNvPr>
          <p:cNvGrpSpPr/>
          <p:nvPr/>
        </p:nvGrpSpPr>
        <p:grpSpPr>
          <a:xfrm>
            <a:off x="197925" y="2788758"/>
            <a:ext cx="6562994" cy="3165971"/>
            <a:chOff x="186495" y="1522210"/>
            <a:chExt cx="6562994" cy="31659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CB6B38-F172-9843-B934-8CB30092C9B6}"/>
                </a:ext>
              </a:extLst>
            </p:cNvPr>
            <p:cNvGrpSpPr/>
            <p:nvPr/>
          </p:nvGrpSpPr>
          <p:grpSpPr>
            <a:xfrm>
              <a:off x="1511520" y="1522210"/>
              <a:ext cx="3648051" cy="3165971"/>
              <a:chOff x="1465800" y="642066"/>
              <a:chExt cx="3648051" cy="316597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C650402-569C-2F46-907D-AF9E02587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5800" y="642066"/>
                <a:ext cx="3648051" cy="3165971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E78E42-93A1-C744-895D-666C4CF9C2FF}"/>
                  </a:ext>
                </a:extLst>
              </p:cNvPr>
              <p:cNvSpPr txBox="1"/>
              <p:nvPr/>
            </p:nvSpPr>
            <p:spPr>
              <a:xfrm>
                <a:off x="2918551" y="3262431"/>
                <a:ext cx="100567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70,000,000 </a:t>
                </a:r>
                <a:r>
                  <a:rPr lang="en-US" sz="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Gton</a:t>
                </a:r>
                <a:r>
                  <a:rPr lang="en-US" sz="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</a:p>
              <a:p>
                <a:r>
                  <a:rPr lang="en-US" sz="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Fossil fuels 4,000 </a:t>
                </a:r>
                <a:r>
                  <a:rPr lang="en-US" sz="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Gton</a:t>
                </a:r>
                <a:r>
                  <a:rPr lang="en-US" sz="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B09D97-C3BD-F544-9A62-13C37DA87B12}"/>
                </a:ext>
              </a:extLst>
            </p:cNvPr>
            <p:cNvSpPr txBox="1"/>
            <p:nvPr/>
          </p:nvSpPr>
          <p:spPr>
            <a:xfrm>
              <a:off x="4190672" y="3960124"/>
              <a:ext cx="155844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“SNORING” rocks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Enormous amount, slow turnover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(Hundreds of millions of years)</a:t>
              </a:r>
              <a:endPara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813B7D-F4C0-6541-B598-1EBC2D1DA014}"/>
                </a:ext>
              </a:extLst>
            </p:cNvPr>
            <p:cNvSpPr txBox="1"/>
            <p:nvPr/>
          </p:nvSpPr>
          <p:spPr>
            <a:xfrm>
              <a:off x="186495" y="1678037"/>
              <a:ext cx="15792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“BREATHING” ocean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amount, moderate turnover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(Centuries)</a:t>
              </a:r>
              <a:endPara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3D1F40-C157-1642-AD45-D9F929B46EDC}"/>
                </a:ext>
              </a:extLst>
            </p:cNvPr>
            <p:cNvSpPr txBox="1"/>
            <p:nvPr/>
          </p:nvSpPr>
          <p:spPr>
            <a:xfrm>
              <a:off x="4870449" y="1678037"/>
              <a:ext cx="187904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PANTING” terrestrial biosphere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Modest amount, rapid turnover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(Decades)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473519-0E39-4747-9BE5-0B4B3BE5E7B6}"/>
                </a:ext>
              </a:extLst>
            </p:cNvPr>
            <p:cNvSpPr txBox="1"/>
            <p:nvPr/>
          </p:nvSpPr>
          <p:spPr>
            <a:xfrm>
              <a:off x="3817579" y="2672351"/>
              <a:ext cx="15376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“AIRPORT” terminal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Tiny amount, very fast turnover</a:t>
              </a:r>
            </a:p>
            <a:p>
              <a:pPr algn="ctr"/>
              <a:r>
                <a:rPr lang="en-US" sz="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(Years)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933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D637624-15F7-6E4E-B403-007061A8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9" y="44244"/>
            <a:ext cx="4473417" cy="3363471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352194" y="3051147"/>
            <a:ext cx="11689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/>
              <a:t>Schlesinger 1991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57" y="4107878"/>
            <a:ext cx="2515761" cy="262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57700" y="6993083"/>
            <a:ext cx="1805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Kump</a:t>
            </a:r>
            <a:r>
              <a:rPr lang="en-US" sz="1100" dirty="0"/>
              <a:t> et al. 2010 Fig.8-18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7549" y="3698384"/>
            <a:ext cx="18854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Carbonate-Silicate </a:t>
            </a:r>
          </a:p>
          <a:p>
            <a:r>
              <a:rPr lang="en-US" sz="1100" dirty="0"/>
              <a:t>Long-Term Feedback Loop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5E3C6E-7356-4545-8EDC-08D4E3F33C85}"/>
              </a:ext>
            </a:extLst>
          </p:cNvPr>
          <p:cNvGrpSpPr/>
          <p:nvPr/>
        </p:nvGrpSpPr>
        <p:grpSpPr>
          <a:xfrm>
            <a:off x="677564" y="3997489"/>
            <a:ext cx="3069677" cy="3837731"/>
            <a:chOff x="454899" y="502775"/>
            <a:chExt cx="3069677" cy="38377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09E1D3-A92E-A04E-AFF0-D038C44CC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084" y="902825"/>
              <a:ext cx="1037879" cy="343768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AC3DE0-F4E5-2442-8143-EE75ACFC23F8}"/>
                </a:ext>
              </a:extLst>
            </p:cNvPr>
            <p:cNvSpPr txBox="1"/>
            <p:nvPr/>
          </p:nvSpPr>
          <p:spPr>
            <a:xfrm>
              <a:off x="1669055" y="2357610"/>
              <a:ext cx="1850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/>
                <a:t>84.8 %</a:t>
              </a:r>
            </a:p>
            <a:p>
              <a:r>
                <a:rPr lang="en-US" sz="500" dirty="0"/>
                <a:t>      </a:t>
              </a:r>
              <a:r>
                <a:rPr lang="en-US" sz="400" i="1" dirty="0">
                  <a:solidFill>
                    <a:srgbClr val="C00000"/>
                  </a:solidFill>
                </a:rPr>
                <a:t>97 % DIC  ==&gt;  ~1 CO</a:t>
              </a:r>
              <a:r>
                <a:rPr lang="en-US" sz="400" i="1" baseline="-25000" dirty="0">
                  <a:solidFill>
                    <a:srgbClr val="C00000"/>
                  </a:solidFill>
                </a:rPr>
                <a:t>2</a:t>
              </a:r>
              <a:r>
                <a:rPr lang="en-US" sz="400" i="1" dirty="0">
                  <a:solidFill>
                    <a:srgbClr val="C00000"/>
                  </a:solidFill>
                </a:rPr>
                <a:t> : 100 HCO</a:t>
              </a:r>
              <a:r>
                <a:rPr lang="en-US" sz="400" i="1" baseline="-25000" dirty="0">
                  <a:solidFill>
                    <a:srgbClr val="C00000"/>
                  </a:solidFill>
                </a:rPr>
                <a:t>3</a:t>
              </a:r>
              <a:r>
                <a:rPr lang="en-US" sz="400" i="1" baseline="30000" dirty="0">
                  <a:solidFill>
                    <a:srgbClr val="C00000"/>
                  </a:solidFill>
                </a:rPr>
                <a:t>-</a:t>
              </a:r>
              <a:r>
                <a:rPr lang="en-US" sz="400" i="1" dirty="0">
                  <a:solidFill>
                    <a:srgbClr val="C00000"/>
                  </a:solidFill>
                </a:rPr>
                <a:t> : 10 CO</a:t>
              </a:r>
              <a:r>
                <a:rPr lang="en-US" sz="400" i="1" baseline="-25000" dirty="0">
                  <a:solidFill>
                    <a:srgbClr val="C00000"/>
                  </a:solidFill>
                </a:rPr>
                <a:t>3</a:t>
              </a:r>
              <a:r>
                <a:rPr lang="en-US" sz="400" i="1" baseline="30000" dirty="0">
                  <a:solidFill>
                    <a:srgbClr val="C00000"/>
                  </a:solidFill>
                </a:rPr>
                <a:t>=</a:t>
              </a:r>
            </a:p>
            <a:p>
              <a:r>
                <a:rPr lang="en-US" sz="400" i="1" dirty="0">
                  <a:solidFill>
                    <a:srgbClr val="C00000"/>
                  </a:solidFill>
                </a:rPr>
                <a:t>       3 %  DOC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1239C-A4FA-C44B-9214-72295211A804}"/>
                </a:ext>
              </a:extLst>
            </p:cNvPr>
            <p:cNvSpPr txBox="1"/>
            <p:nvPr/>
          </p:nvSpPr>
          <p:spPr>
            <a:xfrm>
              <a:off x="1669055" y="1079795"/>
              <a:ext cx="1850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/>
                <a:t>4.5 %</a:t>
              </a:r>
            </a:p>
            <a:p>
              <a:r>
                <a:rPr lang="en-US" sz="500" dirty="0"/>
                <a:t>      </a:t>
              </a:r>
              <a:r>
                <a:rPr lang="en-US" sz="400" i="1" dirty="0">
                  <a:solidFill>
                    <a:srgbClr val="C00000"/>
                  </a:solidFill>
                </a:rPr>
                <a:t>75 %  Soils</a:t>
              </a:r>
              <a:endParaRPr lang="en-US" sz="400" i="1" baseline="30000" dirty="0">
                <a:solidFill>
                  <a:srgbClr val="C00000"/>
                </a:solidFill>
              </a:endParaRPr>
            </a:p>
            <a:p>
              <a:r>
                <a:rPr lang="en-US" sz="400" i="1" dirty="0">
                  <a:solidFill>
                    <a:srgbClr val="C00000"/>
                  </a:solidFill>
                </a:rPr>
                <a:t>       25 %  Plants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A323E7-524E-8D47-9FCA-5089B66D82D5}"/>
                </a:ext>
              </a:extLst>
            </p:cNvPr>
            <p:cNvSpPr txBox="1"/>
            <p:nvPr/>
          </p:nvSpPr>
          <p:spPr>
            <a:xfrm>
              <a:off x="1669055" y="3532263"/>
              <a:ext cx="185083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/>
                <a:t>9.0 %</a:t>
              </a:r>
              <a:endParaRPr lang="en-US" sz="400" i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AF21C2-1342-7741-8498-93ED521B2FB4}"/>
                </a:ext>
              </a:extLst>
            </p:cNvPr>
            <p:cNvSpPr txBox="1"/>
            <p:nvPr/>
          </p:nvSpPr>
          <p:spPr>
            <a:xfrm>
              <a:off x="1673743" y="926322"/>
              <a:ext cx="1850833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/>
                <a:t>1.6 %</a:t>
              </a:r>
              <a:endParaRPr lang="en-US" sz="400" i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35996C-DB80-C84E-B3F8-EA5CCC67EC5B}"/>
                </a:ext>
              </a:extLst>
            </p:cNvPr>
            <p:cNvSpPr txBox="1"/>
            <p:nvPr/>
          </p:nvSpPr>
          <p:spPr>
            <a:xfrm>
              <a:off x="454899" y="502775"/>
              <a:ext cx="23711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Distribution of Actively Cycled Carbon</a:t>
              </a:r>
            </a:p>
            <a:p>
              <a:pPr algn="ctr"/>
              <a:r>
                <a:rPr lang="en-US" sz="1000" dirty="0"/>
                <a:t>(~3% of total carbon in the crust)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2493" y="4107558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Org. C Burial in Sediment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425117" y="5442466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Marine N Fixation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412493" y="2772649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CO2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079" y="4107558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Plant Available</a:t>
            </a:r>
          </a:p>
          <a:p>
            <a:pPr algn="ctr"/>
            <a:r>
              <a:rPr lang="en-US" sz="1000" dirty="0"/>
              <a:t>P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2493" y="5442466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O</a:t>
            </a:r>
            <a:r>
              <a:rPr lang="en-US" sz="1000" baseline="-25000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3786" y="2772649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Climate</a:t>
            </a:r>
          </a:p>
          <a:p>
            <a:pPr algn="ctr"/>
            <a:r>
              <a:rPr lang="en-US" sz="1000" dirty="0"/>
              <a:t>T &amp; </a:t>
            </a:r>
            <a:r>
              <a:rPr lang="en-US" sz="1000" dirty="0" err="1"/>
              <a:t>Precip</a:t>
            </a:r>
            <a:r>
              <a:rPr lang="en-US" sz="10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079" y="5442466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Iron-P</a:t>
            </a:r>
          </a:p>
          <a:p>
            <a:pPr algn="ctr"/>
            <a:r>
              <a:rPr lang="en-US" sz="1000" dirty="0"/>
              <a:t>Burial</a:t>
            </a:r>
          </a:p>
        </p:txBody>
      </p:sp>
      <p:sp>
        <p:nvSpPr>
          <p:cNvPr id="9" name="Rectangle 8"/>
          <p:cNvSpPr/>
          <p:nvPr/>
        </p:nvSpPr>
        <p:spPr>
          <a:xfrm>
            <a:off x="315079" y="2772649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Weathering</a:t>
            </a:r>
          </a:p>
          <a:p>
            <a:pPr algn="ctr"/>
            <a:r>
              <a:rPr lang="en-US" sz="1000" dirty="0"/>
              <a:t>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63786" y="4107558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Plant Growth</a:t>
            </a:r>
          </a:p>
        </p:txBody>
      </p:sp>
      <p:cxnSp>
        <p:nvCxnSpPr>
          <p:cNvPr id="12" name="Straight Arrow Connector 11"/>
          <p:cNvCxnSpPr>
            <a:endCxn id="2" idx="3"/>
          </p:cNvCxnSpPr>
          <p:nvPr/>
        </p:nvCxnSpPr>
        <p:spPr>
          <a:xfrm flipH="1" flipV="1">
            <a:off x="4565342" y="4448385"/>
            <a:ext cx="859775" cy="7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88917" y="4810515"/>
            <a:ext cx="0" cy="631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024969" y="3113477"/>
            <a:ext cx="3805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stCxn id="6" idx="1"/>
          </p:cNvCxnSpPr>
          <p:nvPr/>
        </p:nvCxnSpPr>
        <p:spPr>
          <a:xfrm flipH="1">
            <a:off x="1466539" y="5783294"/>
            <a:ext cx="19459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15079" y="7125304"/>
            <a:ext cx="900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467928" y="3113477"/>
            <a:ext cx="3805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4" name="Straight Arrow Connector 23"/>
          <p:cNvCxnSpPr>
            <a:endCxn id="10" idx="1"/>
          </p:cNvCxnSpPr>
          <p:nvPr/>
        </p:nvCxnSpPr>
        <p:spPr>
          <a:xfrm>
            <a:off x="1466539" y="4448385"/>
            <a:ext cx="3972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024969" y="4448385"/>
            <a:ext cx="3972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30" name="TextBox 29"/>
          <p:cNvSpPr txBox="1"/>
          <p:nvPr/>
        </p:nvSpPr>
        <p:spPr>
          <a:xfrm>
            <a:off x="1215134" y="6979038"/>
            <a:ext cx="1141659" cy="2462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/>
              <a:t>Positive coupling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91504" y="3461405"/>
            <a:ext cx="0" cy="653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93208" y="7395125"/>
            <a:ext cx="821926" cy="7101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77614" y="4891467"/>
            <a:ext cx="0" cy="529698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88917" y="3518210"/>
            <a:ext cx="0" cy="568046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49" name="TextBox 48"/>
          <p:cNvSpPr txBox="1"/>
          <p:nvPr/>
        </p:nvSpPr>
        <p:spPr>
          <a:xfrm>
            <a:off x="1214439" y="7248859"/>
            <a:ext cx="1197764" cy="2462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/>
              <a:t>Negative coupling</a:t>
            </a:r>
          </a:p>
        </p:txBody>
      </p:sp>
      <p:cxnSp>
        <p:nvCxnSpPr>
          <p:cNvPr id="50" name="Straight Connector 49"/>
          <p:cNvCxnSpPr>
            <a:endCxn id="6" idx="3"/>
          </p:cNvCxnSpPr>
          <p:nvPr/>
        </p:nvCxnSpPr>
        <p:spPr>
          <a:xfrm flipH="1">
            <a:off x="4565342" y="5783294"/>
            <a:ext cx="777827" cy="0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55" name="Rectangle 54"/>
          <p:cNvSpPr/>
          <p:nvPr/>
        </p:nvSpPr>
        <p:spPr>
          <a:xfrm>
            <a:off x="5448730" y="4114658"/>
            <a:ext cx="1152849" cy="681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Plant Growth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6025153" y="4836789"/>
            <a:ext cx="0" cy="579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59" name="TextBox 58"/>
          <p:cNvSpPr txBox="1"/>
          <p:nvPr/>
        </p:nvSpPr>
        <p:spPr>
          <a:xfrm>
            <a:off x="2174715" y="5079761"/>
            <a:ext cx="500941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( - 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84638" y="3610517"/>
            <a:ext cx="484421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( - 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94715" y="5003206"/>
            <a:ext cx="500690" cy="246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/>
              <a:t>( - 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26136" y="1599186"/>
            <a:ext cx="3057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Organic Carbon </a:t>
            </a:r>
          </a:p>
          <a:p>
            <a:r>
              <a:rPr lang="en-US" dirty="0"/>
              <a:t>Long-Term Feedback Loops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89310" y="7697955"/>
            <a:ext cx="1606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Berner</a:t>
            </a:r>
            <a:r>
              <a:rPr lang="en-US" sz="1000" dirty="0"/>
              <a:t> 2004 (Fig. 3.1)</a:t>
            </a:r>
          </a:p>
        </p:txBody>
      </p:sp>
    </p:spTree>
    <p:extLst>
      <p:ext uri="{BB962C8B-B14F-4D97-AF65-F5344CB8AC3E}">
        <p14:creationId xmlns:p14="http://schemas.microsoft.com/office/powerpoint/2010/main" val="1864324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794250"/>
            <a:ext cx="354647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464300"/>
            <a:ext cx="36290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5437188"/>
            <a:ext cx="22891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725488"/>
            <a:ext cx="51244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84387" y="2790825"/>
            <a:ext cx="244476" cy="15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12772C-264B-3C49-8BCD-ECC63E1B9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793750"/>
            <a:ext cx="5346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96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4" y="332922"/>
            <a:ext cx="607853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902200" y="3322864"/>
            <a:ext cx="1243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dirty="0"/>
              <a:t>IPCC 2007 </a:t>
            </a:r>
            <a:r>
              <a:rPr lang="en-US" sz="1000" dirty="0" err="1"/>
              <a:t>Chpt</a:t>
            </a:r>
            <a:r>
              <a:rPr lang="en-US" sz="1000" dirty="0"/>
              <a:t>. 7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88" y="3913868"/>
            <a:ext cx="2862112" cy="213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131" y="6398986"/>
            <a:ext cx="3445921" cy="23018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8200</TotalTime>
  <Words>1024</Words>
  <Application>Microsoft Macintosh PowerPoint</Application>
  <PresentationFormat>On-screen Show (4:3)</PresentationFormat>
  <Paragraphs>173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Arial Narrow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WVU ECAS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Peterjohn</dc:creator>
  <cp:lastModifiedBy>William Peterjohn</cp:lastModifiedBy>
  <cp:revision>292</cp:revision>
  <cp:lastPrinted>2019-03-19T17:33:39Z</cp:lastPrinted>
  <dcterms:created xsi:type="dcterms:W3CDTF">2010-11-10T01:12:19Z</dcterms:created>
  <dcterms:modified xsi:type="dcterms:W3CDTF">2023-03-07T14:52:30Z</dcterms:modified>
</cp:coreProperties>
</file>